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Playfair Display"/>
      <p:regular r:id="rId18"/>
      <p:bold r:id="rId19"/>
      <p:italic r:id="rId20"/>
      <p:boldItalic r:id="rId21"/>
    </p:embeddedFont>
    <p:embeddedFont>
      <p:font typeface="La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462468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622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912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833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847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789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037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197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648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422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74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3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160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127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525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227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r>
              <a:rPr lang="en"/>
              <a:t>Having Fun with Sight Words and More!  Kit</a:t>
            </a:r>
          </a:p>
        </p:txBody>
      </p:sp>
      <p:sp>
        <p:nvSpPr>
          <p:cNvPr id="60" name="Shape 60"/>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r>
              <a:rPr lang="en" sz="1500"/>
              <a:t>Abby Weisz and Ashley Wanner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Lessons and Objectives</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Lesson 2</a:t>
            </a:r>
          </a:p>
          <a:p>
            <a:pPr lvl="0">
              <a:spcBef>
                <a:spcPts val="0"/>
              </a:spcBef>
              <a:buNone/>
            </a:pPr>
            <a:r>
              <a:rPr lang="en"/>
              <a:t>Standard: K.RF.3c</a:t>
            </a:r>
          </a:p>
          <a:p>
            <a:pPr lvl="0">
              <a:spcBef>
                <a:spcPts val="0"/>
              </a:spcBef>
              <a:buNone/>
            </a:pPr>
            <a:r>
              <a:rPr lang="en"/>
              <a:t>Description: Read common high-frequency words by sight. (e.g., the, of, to, you, she, my, is, are, do, does, he)</a:t>
            </a:r>
          </a:p>
          <a:p>
            <a:pPr lvl="0">
              <a:spcBef>
                <a:spcPts val="0"/>
              </a:spcBef>
              <a:buNone/>
            </a:pPr>
            <a:r>
              <a:rPr lang="en"/>
              <a:t>-</a:t>
            </a:r>
            <a:r>
              <a:rPr lang="en" sz="1200"/>
              <a:t>Use a standard Jenga Set with a sight word written on each piece</a:t>
            </a:r>
          </a:p>
          <a:p>
            <a:pPr lvl="0">
              <a:spcBef>
                <a:spcPts val="0"/>
              </a:spcBef>
              <a:buNone/>
            </a:pPr>
            <a:r>
              <a:rPr lang="en" sz="1200"/>
              <a:t>-Students can either play individually or in a group</a:t>
            </a:r>
          </a:p>
          <a:p>
            <a:pPr lvl="0">
              <a:spcBef>
                <a:spcPts val="0"/>
              </a:spcBef>
              <a:buNone/>
            </a:pPr>
            <a:r>
              <a:rPr lang="en" sz="1200"/>
              <a:t>-Once they draw a Jenga Piece, the student then has to say the sight word, spell it, and if they want the teacher can use the sight word in a sentence</a:t>
            </a:r>
          </a:p>
          <a:p>
            <a:pPr lvl="0">
              <a:spcBef>
                <a:spcPts val="0"/>
              </a:spcBef>
              <a:buNone/>
            </a:pPr>
            <a:r>
              <a:rPr lang="en" sz="1200">
                <a:solidFill>
                  <a:srgbClr val="000000"/>
                </a:solidFill>
                <a:latin typeface="Calibri"/>
                <a:ea typeface="Calibri"/>
                <a:cs typeface="Calibri"/>
                <a:sym typeface="Calibri"/>
              </a:rPr>
              <a:t> </a:t>
            </a:r>
          </a:p>
        </p:txBody>
      </p:sp>
      <p:sp>
        <p:nvSpPr>
          <p:cNvPr id="122" name="Shape 122"/>
          <p:cNvSpPr txBox="1"/>
          <p:nvPr/>
        </p:nvSpPr>
        <p:spPr>
          <a:xfrm>
            <a:off x="1074625" y="1926025"/>
            <a:ext cx="7805700" cy="910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23" name="Shape 123"/>
          <p:cNvPicPr preferRelativeResize="0"/>
          <p:nvPr/>
        </p:nvPicPr>
        <p:blipFill>
          <a:blip r:embed="rId3">
            <a:alphaModFix/>
          </a:blip>
          <a:stretch>
            <a:fillRect/>
          </a:stretch>
        </p:blipFill>
        <p:spPr>
          <a:xfrm>
            <a:off x="5764975" y="0"/>
            <a:ext cx="2299099" cy="2299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144675"/>
            <a:ext cx="8520600" cy="626100"/>
          </a:xfrm>
          <a:prstGeom prst="rect">
            <a:avLst/>
          </a:prstGeom>
        </p:spPr>
        <p:txBody>
          <a:bodyPr lIns="91425" tIns="91425" rIns="91425" bIns="91425" anchor="t" anchorCtr="0">
            <a:noAutofit/>
          </a:bodyPr>
          <a:lstStyle/>
          <a:p>
            <a:pPr lvl="0">
              <a:spcBef>
                <a:spcPts val="0"/>
              </a:spcBef>
              <a:buNone/>
            </a:pPr>
            <a:r>
              <a:rPr lang="en"/>
              <a:t>Lessons and Objectives</a:t>
            </a:r>
          </a:p>
        </p:txBody>
      </p:sp>
      <p:sp>
        <p:nvSpPr>
          <p:cNvPr id="129" name="Shape 129"/>
          <p:cNvSpPr txBox="1">
            <a:spLocks noGrp="1"/>
          </p:cNvSpPr>
          <p:nvPr>
            <p:ph type="body" idx="1"/>
          </p:nvPr>
        </p:nvSpPr>
        <p:spPr>
          <a:xfrm>
            <a:off x="311700" y="770775"/>
            <a:ext cx="8520600" cy="4212300"/>
          </a:xfrm>
          <a:prstGeom prst="rect">
            <a:avLst/>
          </a:prstGeom>
        </p:spPr>
        <p:txBody>
          <a:bodyPr lIns="91425" tIns="91425" rIns="91425" bIns="91425" anchor="t" anchorCtr="0">
            <a:noAutofit/>
          </a:bodyPr>
          <a:lstStyle/>
          <a:p>
            <a:pPr lvl="0">
              <a:spcBef>
                <a:spcPts val="0"/>
              </a:spcBef>
              <a:buNone/>
            </a:pPr>
            <a:r>
              <a:rPr lang="en"/>
              <a:t>Lesson 3</a:t>
            </a:r>
          </a:p>
          <a:p>
            <a:pPr lvl="0">
              <a:spcBef>
                <a:spcPts val="0"/>
              </a:spcBef>
              <a:buNone/>
            </a:pPr>
            <a:r>
              <a:rPr lang="en"/>
              <a:t>Standard: </a:t>
            </a:r>
            <a:r>
              <a:rPr lang="en">
                <a:solidFill>
                  <a:srgbClr val="666666"/>
                </a:solidFill>
              </a:rPr>
              <a:t>K.L.1e</a:t>
            </a:r>
          </a:p>
          <a:p>
            <a:pPr lvl="0">
              <a:spcBef>
                <a:spcPts val="0"/>
              </a:spcBef>
              <a:buNone/>
            </a:pPr>
            <a:r>
              <a:rPr lang="en"/>
              <a:t>Objective: </a:t>
            </a:r>
            <a:r>
              <a:rPr lang="en" sz="1400">
                <a:solidFill>
                  <a:srgbClr val="666666"/>
                </a:solidFill>
              </a:rPr>
              <a:t> The student will command his/her knowledge of prepositions by reading and writing them with 90%  accuracy. </a:t>
            </a:r>
          </a:p>
          <a:p>
            <a:pPr lvl="0">
              <a:spcBef>
                <a:spcPts val="0"/>
              </a:spcBef>
              <a:spcAft>
                <a:spcPts val="0"/>
              </a:spcAft>
              <a:buNone/>
            </a:pPr>
            <a:r>
              <a:rPr lang="en" sz="1400">
                <a:solidFill>
                  <a:srgbClr val="666666"/>
                </a:solidFill>
              </a:rPr>
              <a:t>Used during Daily 5</a:t>
            </a:r>
          </a:p>
          <a:p>
            <a:pPr lvl="0">
              <a:spcBef>
                <a:spcPts val="0"/>
              </a:spcBef>
              <a:spcAft>
                <a:spcPts val="0"/>
              </a:spcAft>
              <a:buNone/>
            </a:pPr>
            <a:r>
              <a:rPr lang="en" sz="1400">
                <a:solidFill>
                  <a:srgbClr val="666666"/>
                </a:solidFill>
              </a:rPr>
              <a:t>Rules of the game:</a:t>
            </a:r>
          </a:p>
          <a:p>
            <a:pPr marL="914400" lvl="0" indent="-317500">
              <a:spcBef>
                <a:spcPts val="0"/>
              </a:spcBef>
              <a:spcAft>
                <a:spcPts val="0"/>
              </a:spcAft>
              <a:buClr>
                <a:srgbClr val="666666"/>
              </a:buClr>
              <a:buSzPct val="100000"/>
              <a:buAutoNum type="alphaLcPeriod"/>
            </a:pPr>
            <a:r>
              <a:rPr lang="en" sz="1400">
                <a:solidFill>
                  <a:srgbClr val="666666"/>
                </a:solidFill>
              </a:rPr>
              <a:t>Use a sand timer - you will have 30 seconds to pick up and read as many prepositions as possible.</a:t>
            </a:r>
          </a:p>
          <a:p>
            <a:pPr marL="914400" lvl="0" indent="-317500">
              <a:spcBef>
                <a:spcPts val="0"/>
              </a:spcBef>
              <a:spcAft>
                <a:spcPts val="0"/>
              </a:spcAft>
              <a:buClr>
                <a:srgbClr val="666666"/>
              </a:buClr>
              <a:buSzPct val="100000"/>
              <a:buAutoNum type="alphaLcPeriod"/>
            </a:pPr>
            <a:r>
              <a:rPr lang="en" sz="1400">
                <a:solidFill>
                  <a:srgbClr val="666666"/>
                </a:solidFill>
              </a:rPr>
              <a:t>After the 30 seconds write down the prepositions you know and had trouble with</a:t>
            </a:r>
          </a:p>
          <a:p>
            <a:pPr marL="914400" lvl="0" indent="-317500">
              <a:spcBef>
                <a:spcPts val="0"/>
              </a:spcBef>
              <a:spcAft>
                <a:spcPts val="0"/>
              </a:spcAft>
              <a:buClr>
                <a:srgbClr val="666666"/>
              </a:buClr>
              <a:buSzPct val="100000"/>
              <a:buAutoNum type="alphaLcPeriod"/>
            </a:pPr>
            <a:r>
              <a:rPr lang="en" sz="1400">
                <a:solidFill>
                  <a:srgbClr val="666666"/>
                </a:solidFill>
              </a:rPr>
              <a:t>Count the prepositions you got right and the ones you had trouble with</a:t>
            </a:r>
          </a:p>
          <a:p>
            <a:pPr marL="914400" lvl="0" indent="-317500" rtl="0">
              <a:spcBef>
                <a:spcPts val="0"/>
              </a:spcBef>
              <a:spcAft>
                <a:spcPts val="0"/>
              </a:spcAft>
              <a:buClr>
                <a:srgbClr val="666666"/>
              </a:buClr>
              <a:buSzPct val="100000"/>
              <a:buAutoNum type="alphaLcPeriod"/>
            </a:pPr>
            <a:r>
              <a:rPr lang="en" sz="1400">
                <a:solidFill>
                  <a:srgbClr val="666666"/>
                </a:solidFill>
              </a:rPr>
              <a:t>The next time you play see if you know more prepositions!</a:t>
            </a:r>
          </a:p>
          <a:p>
            <a:pPr lvl="0">
              <a:spcBef>
                <a:spcPts val="0"/>
              </a:spcBef>
              <a:spcAft>
                <a:spcPts val="0"/>
              </a:spcAft>
              <a:buNone/>
            </a:pPr>
            <a:r>
              <a:rPr lang="en" sz="1400">
                <a:solidFill>
                  <a:srgbClr val="666666"/>
                </a:solidFill>
              </a:rPr>
              <a:t>Use the known and unknown preposition list at the Writing Center. Have students create sentences with their prepositions. </a:t>
            </a:r>
          </a:p>
        </p:txBody>
      </p:sp>
      <p:pic>
        <p:nvPicPr>
          <p:cNvPr id="130" name="Shape 130"/>
          <p:cNvPicPr preferRelativeResize="0"/>
          <p:nvPr/>
        </p:nvPicPr>
        <p:blipFill rotWithShape="1">
          <a:blip r:embed="rId3">
            <a:alphaModFix/>
          </a:blip>
          <a:srcRect l="12843" t="34208" r="55507" b="24272"/>
          <a:stretch/>
        </p:blipFill>
        <p:spPr>
          <a:xfrm>
            <a:off x="6500300" y="0"/>
            <a:ext cx="2331999" cy="172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Lessons and Objectives  </a:t>
            </a:r>
          </a:p>
        </p:txBody>
      </p:sp>
      <p:sp>
        <p:nvSpPr>
          <p:cNvPr id="136" name="Shape 136"/>
          <p:cNvSpPr txBox="1">
            <a:spLocks noGrp="1"/>
          </p:cNvSpPr>
          <p:nvPr>
            <p:ph type="body" idx="1"/>
          </p:nvPr>
        </p:nvSpPr>
        <p:spPr>
          <a:xfrm>
            <a:off x="311700" y="1114875"/>
            <a:ext cx="8520600" cy="3416400"/>
          </a:xfrm>
          <a:prstGeom prst="rect">
            <a:avLst/>
          </a:prstGeom>
        </p:spPr>
        <p:txBody>
          <a:bodyPr lIns="91425" tIns="91425" rIns="91425" bIns="91425" anchor="t" anchorCtr="0">
            <a:noAutofit/>
          </a:bodyPr>
          <a:lstStyle/>
          <a:p>
            <a:pPr lvl="0">
              <a:spcBef>
                <a:spcPts val="0"/>
              </a:spcBef>
              <a:buNone/>
            </a:pPr>
            <a:r>
              <a:rPr lang="en"/>
              <a:t>Lesson 4</a:t>
            </a:r>
          </a:p>
          <a:p>
            <a:pPr lvl="0">
              <a:spcBef>
                <a:spcPts val="0"/>
              </a:spcBef>
              <a:buNone/>
            </a:pPr>
            <a:r>
              <a:rPr lang="en" sz="1400"/>
              <a:t>Standard: K.RF. 3a</a:t>
            </a:r>
          </a:p>
          <a:p>
            <a:pPr lvl="0">
              <a:spcBef>
                <a:spcPts val="0"/>
              </a:spcBef>
              <a:buNone/>
            </a:pPr>
            <a:r>
              <a:rPr lang="en" sz="1400"/>
              <a:t>Description: Demonstrate basic knowledge of one-on-one letter sound correspondences by producing the primary or many of the most frequent sounds for each consonant</a:t>
            </a:r>
          </a:p>
          <a:p>
            <a:pPr lvl="0">
              <a:spcBef>
                <a:spcPts val="0"/>
              </a:spcBef>
              <a:buNone/>
            </a:pPr>
            <a:r>
              <a:rPr lang="en" sz="1200"/>
              <a:t>Game: 4 Letter Word Building Puzzle</a:t>
            </a:r>
          </a:p>
          <a:p>
            <a:pPr lvl="0">
              <a:spcBef>
                <a:spcPts val="0"/>
              </a:spcBef>
              <a:buNone/>
            </a:pPr>
            <a:r>
              <a:rPr lang="en" sz="1200"/>
              <a:t>-Scatter letters or puzzle pieces out either on the floor or table</a:t>
            </a:r>
          </a:p>
          <a:p>
            <a:pPr lvl="0">
              <a:spcBef>
                <a:spcPts val="0"/>
              </a:spcBef>
              <a:buNone/>
            </a:pPr>
            <a:r>
              <a:rPr lang="en" sz="1200"/>
              <a:t>-Have the students work on putting the puzzle pieces together to form a word (this can be done in groups or for individual practice) </a:t>
            </a:r>
          </a:p>
          <a:p>
            <a:pPr lvl="0">
              <a:spcBef>
                <a:spcPts val="0"/>
              </a:spcBef>
              <a:buNone/>
            </a:pPr>
            <a:r>
              <a:rPr lang="en" sz="1200">
                <a:solidFill>
                  <a:srgbClr val="000000"/>
                </a:solidFill>
                <a:latin typeface="Calibri"/>
                <a:ea typeface="Calibri"/>
                <a:cs typeface="Calibri"/>
                <a:sym typeface="Calibri"/>
              </a:rPr>
              <a:t> </a:t>
            </a:r>
          </a:p>
        </p:txBody>
      </p:sp>
      <p:pic>
        <p:nvPicPr>
          <p:cNvPr id="137" name="Shape 137"/>
          <p:cNvPicPr preferRelativeResize="0"/>
          <p:nvPr/>
        </p:nvPicPr>
        <p:blipFill>
          <a:blip r:embed="rId3">
            <a:alphaModFix/>
          </a:blip>
          <a:stretch>
            <a:fillRect/>
          </a:stretch>
        </p:blipFill>
        <p:spPr>
          <a:xfrm>
            <a:off x="5754900" y="264950"/>
            <a:ext cx="2124075" cy="181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Lessons and Objectives</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Lesson 5</a:t>
            </a:r>
          </a:p>
          <a:p>
            <a:pPr lvl="0">
              <a:spcBef>
                <a:spcPts val="0"/>
              </a:spcBef>
              <a:buNone/>
            </a:pPr>
            <a:r>
              <a:rPr lang="en"/>
              <a:t>Standard: </a:t>
            </a:r>
            <a:r>
              <a:rPr lang="en">
                <a:solidFill>
                  <a:srgbClr val="666666"/>
                </a:solidFill>
              </a:rPr>
              <a:t>K.RF.3</a:t>
            </a:r>
          </a:p>
          <a:p>
            <a:pPr lvl="0">
              <a:spcBef>
                <a:spcPts val="0"/>
              </a:spcBef>
              <a:buNone/>
            </a:pPr>
            <a:r>
              <a:rPr lang="en"/>
              <a:t>Objective: </a:t>
            </a:r>
            <a:r>
              <a:rPr lang="en" sz="1400">
                <a:solidFill>
                  <a:srgbClr val="666666"/>
                </a:solidFill>
              </a:rPr>
              <a:t>The student will demonstrate understanding of syllables by reading, pronouncing, blending, and segmenting the syllables into spoken words with 90%  accuracy. </a:t>
            </a:r>
          </a:p>
          <a:p>
            <a:pPr lvl="0">
              <a:lnSpc>
                <a:spcPct val="100000"/>
              </a:lnSpc>
              <a:spcBef>
                <a:spcPts val="0"/>
              </a:spcBef>
              <a:spcAft>
                <a:spcPts val="0"/>
              </a:spcAft>
              <a:buNone/>
            </a:pPr>
            <a:r>
              <a:rPr lang="en" sz="1400">
                <a:solidFill>
                  <a:srgbClr val="666666"/>
                </a:solidFill>
              </a:rPr>
              <a:t>Used During Daily 5</a:t>
            </a:r>
          </a:p>
          <a:p>
            <a:pPr lvl="0">
              <a:lnSpc>
                <a:spcPct val="100000"/>
              </a:lnSpc>
              <a:spcBef>
                <a:spcPts val="0"/>
              </a:spcBef>
              <a:spcAft>
                <a:spcPts val="0"/>
              </a:spcAft>
              <a:buNone/>
            </a:pPr>
            <a:r>
              <a:rPr lang="en" sz="1400">
                <a:solidFill>
                  <a:srgbClr val="666666"/>
                </a:solidFill>
              </a:rPr>
              <a:t>Rules of the Game</a:t>
            </a:r>
          </a:p>
          <a:p>
            <a:pPr marL="914400" lvl="1" indent="-228600">
              <a:spcBef>
                <a:spcPts val="0"/>
              </a:spcBef>
              <a:spcAft>
                <a:spcPts val="0"/>
              </a:spcAft>
              <a:buClr>
                <a:srgbClr val="666666"/>
              </a:buClr>
              <a:buAutoNum type="alphaLcPeriod"/>
            </a:pPr>
            <a:r>
              <a:rPr lang="en">
                <a:solidFill>
                  <a:srgbClr val="666666"/>
                </a:solidFill>
              </a:rPr>
              <a:t>Pick a card and follow the directions.</a:t>
            </a:r>
          </a:p>
          <a:p>
            <a:pPr marL="914400" lvl="1" indent="-228600">
              <a:spcBef>
                <a:spcPts val="0"/>
              </a:spcBef>
              <a:spcAft>
                <a:spcPts val="0"/>
              </a:spcAft>
              <a:buClr>
                <a:srgbClr val="666666"/>
              </a:buClr>
              <a:buAutoNum type="alphaLcPeriod"/>
            </a:pPr>
            <a:r>
              <a:rPr lang="en">
                <a:solidFill>
                  <a:srgbClr val="666666"/>
                </a:solidFill>
              </a:rPr>
              <a:t>Use syllables to help sound out the word. Clap out the two syllable words if you need to.</a:t>
            </a:r>
          </a:p>
          <a:p>
            <a:pPr marL="914400" lvl="1" indent="-228600">
              <a:spcBef>
                <a:spcPts val="0"/>
              </a:spcBef>
              <a:spcAft>
                <a:spcPts val="0"/>
              </a:spcAft>
              <a:buClr>
                <a:srgbClr val="666666"/>
              </a:buClr>
              <a:buAutoNum type="alphaLcPeriod"/>
            </a:pPr>
            <a:r>
              <a:rPr lang="en">
                <a:solidFill>
                  <a:srgbClr val="666666"/>
                </a:solidFill>
              </a:rPr>
              <a:t>If the word is correctly pronounced take the amount of tokens indicated on the card.</a:t>
            </a:r>
          </a:p>
          <a:p>
            <a:pPr lvl="0">
              <a:spcBef>
                <a:spcPts val="0"/>
              </a:spcBef>
              <a:buNone/>
            </a:pPr>
            <a:endParaRPr/>
          </a:p>
        </p:txBody>
      </p:sp>
      <p:pic>
        <p:nvPicPr>
          <p:cNvPr id="144" name="Shape 144"/>
          <p:cNvPicPr preferRelativeResize="0"/>
          <p:nvPr/>
        </p:nvPicPr>
        <p:blipFill rotWithShape="1">
          <a:blip r:embed="rId3">
            <a:alphaModFix/>
          </a:blip>
          <a:srcRect l="14590" t="39327" r="55992" b="28913"/>
          <a:stretch/>
        </p:blipFill>
        <p:spPr>
          <a:xfrm>
            <a:off x="5747900" y="535750"/>
            <a:ext cx="2946274" cy="1788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Phonics continued….</a:t>
            </a:r>
          </a:p>
          <a:p>
            <a:pPr lvl="0">
              <a:spcBef>
                <a:spcPts val="0"/>
              </a:spcBef>
              <a:buNone/>
            </a:pPr>
            <a:endParaRPr/>
          </a:p>
        </p:txBody>
      </p:sp>
      <p:sp>
        <p:nvSpPr>
          <p:cNvPr id="150" name="Shape 1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Close up of the cards</a:t>
            </a:r>
          </a:p>
          <a:p>
            <a:pPr lvl="0">
              <a:spcBef>
                <a:spcPts val="0"/>
              </a:spcBef>
              <a:buNone/>
            </a:pPr>
            <a:endParaRPr/>
          </a:p>
        </p:txBody>
      </p:sp>
      <p:pic>
        <p:nvPicPr>
          <p:cNvPr id="151" name="Shape 151"/>
          <p:cNvPicPr preferRelativeResize="0"/>
          <p:nvPr/>
        </p:nvPicPr>
        <p:blipFill rotWithShape="1">
          <a:blip r:embed="rId3">
            <a:alphaModFix/>
          </a:blip>
          <a:srcRect l="51602" t="52990" r="25000" b="17665"/>
          <a:stretch/>
        </p:blipFill>
        <p:spPr>
          <a:xfrm>
            <a:off x="448425" y="1679687"/>
            <a:ext cx="2530675" cy="1784125"/>
          </a:xfrm>
          <a:prstGeom prst="rect">
            <a:avLst/>
          </a:prstGeom>
          <a:noFill/>
          <a:ln>
            <a:noFill/>
          </a:ln>
        </p:spPr>
      </p:pic>
      <p:pic>
        <p:nvPicPr>
          <p:cNvPr id="152" name="Shape 152"/>
          <p:cNvPicPr preferRelativeResize="0"/>
          <p:nvPr/>
        </p:nvPicPr>
        <p:blipFill rotWithShape="1">
          <a:blip r:embed="rId4">
            <a:alphaModFix/>
          </a:blip>
          <a:srcRect l="52885" t="54701" r="23235" b="15384"/>
          <a:stretch/>
        </p:blipFill>
        <p:spPr>
          <a:xfrm>
            <a:off x="3043075" y="1679700"/>
            <a:ext cx="2568665" cy="1784125"/>
          </a:xfrm>
          <a:prstGeom prst="rect">
            <a:avLst/>
          </a:prstGeom>
          <a:noFill/>
          <a:ln>
            <a:noFill/>
          </a:ln>
        </p:spPr>
      </p:pic>
      <p:pic>
        <p:nvPicPr>
          <p:cNvPr id="153" name="Shape 153"/>
          <p:cNvPicPr preferRelativeResize="0"/>
          <p:nvPr/>
        </p:nvPicPr>
        <p:blipFill rotWithShape="1">
          <a:blip r:embed="rId5">
            <a:alphaModFix/>
          </a:blip>
          <a:srcRect l="53685" t="56696" r="22436" b="11394"/>
          <a:stretch/>
        </p:blipFill>
        <p:spPr>
          <a:xfrm>
            <a:off x="5691424" y="1679700"/>
            <a:ext cx="2374645" cy="1784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Lessons and Objectives </a:t>
            </a:r>
          </a:p>
        </p:txBody>
      </p:sp>
      <p:sp>
        <p:nvSpPr>
          <p:cNvPr id="159" name="Shape 15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Lesson 6</a:t>
            </a:r>
          </a:p>
          <a:p>
            <a:pPr lvl="0">
              <a:spcBef>
                <a:spcPts val="0"/>
              </a:spcBef>
              <a:buNone/>
            </a:pPr>
            <a:r>
              <a:rPr lang="en" sz="1400"/>
              <a:t>Standard: K.L.1b</a:t>
            </a:r>
          </a:p>
          <a:p>
            <a:pPr lvl="0">
              <a:spcBef>
                <a:spcPts val="0"/>
              </a:spcBef>
              <a:buNone/>
            </a:pPr>
            <a:r>
              <a:rPr lang="en" sz="1400"/>
              <a:t>Description: Use frequently occurring nouns and verbs</a:t>
            </a:r>
          </a:p>
          <a:p>
            <a:pPr lvl="0">
              <a:spcBef>
                <a:spcPts val="0"/>
              </a:spcBef>
              <a:buNone/>
            </a:pPr>
            <a:r>
              <a:rPr lang="en" sz="1400"/>
              <a:t>Game: Jenga set</a:t>
            </a:r>
          </a:p>
          <a:p>
            <a:pPr lvl="0">
              <a:spcBef>
                <a:spcPts val="0"/>
              </a:spcBef>
              <a:buNone/>
            </a:pPr>
            <a:r>
              <a:rPr lang="en" sz="1400"/>
              <a:t>-Set up a normal game of Jenga, except have there be a different noun or verb on each piece</a:t>
            </a:r>
          </a:p>
          <a:p>
            <a:pPr lvl="0">
              <a:spcBef>
                <a:spcPts val="0"/>
              </a:spcBef>
              <a:buNone/>
            </a:pPr>
            <a:r>
              <a:rPr lang="en" sz="1400"/>
              <a:t>-The students can be separated into teams of about 4 to 6 people.</a:t>
            </a:r>
          </a:p>
          <a:p>
            <a:pPr lvl="0">
              <a:spcBef>
                <a:spcPts val="0"/>
              </a:spcBef>
              <a:buNone/>
            </a:pPr>
            <a:r>
              <a:rPr lang="en" sz="1400"/>
              <a:t>-Everytime they pick a Jenga piece with the noun or verb, they have to either describe it or act out the word. If they get it right they get the point, if they don’t they don’t get the point.  </a:t>
            </a:r>
          </a:p>
          <a:p>
            <a:pPr lvl="0">
              <a:spcBef>
                <a:spcPts val="0"/>
              </a:spcBef>
              <a:buNone/>
            </a:pPr>
            <a:endParaRPr/>
          </a:p>
        </p:txBody>
      </p:sp>
      <p:pic>
        <p:nvPicPr>
          <p:cNvPr id="160" name="Shape 160"/>
          <p:cNvPicPr preferRelativeResize="0"/>
          <p:nvPr/>
        </p:nvPicPr>
        <p:blipFill>
          <a:blip r:embed="rId3">
            <a:alphaModFix/>
          </a:blip>
          <a:stretch>
            <a:fillRect/>
          </a:stretch>
        </p:blipFill>
        <p:spPr>
          <a:xfrm>
            <a:off x="5788750" y="391350"/>
            <a:ext cx="2492876" cy="2492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Items included within the Kit	</a:t>
            </a:r>
          </a:p>
          <a:p>
            <a:pPr lvl="0">
              <a:spcBef>
                <a:spcPts val="0"/>
              </a:spcBef>
              <a:buNone/>
            </a:pPr>
            <a:endParaRP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a:p>
            <a:pPr marL="457200" lvl="0" indent="-228600" rtl="0">
              <a:spcBef>
                <a:spcPts val="0"/>
              </a:spcBef>
            </a:pPr>
            <a:r>
              <a:rPr lang="en"/>
              <a:t>2 standards</a:t>
            </a:r>
          </a:p>
          <a:p>
            <a:pPr marL="457200" lvl="0" indent="-228600" rtl="0">
              <a:spcBef>
                <a:spcPts val="0"/>
              </a:spcBef>
            </a:pPr>
            <a:r>
              <a:rPr lang="en"/>
              <a:t>6 Lesson Plans</a:t>
            </a:r>
          </a:p>
          <a:p>
            <a:pPr marL="457200" lvl="0" indent="-228600">
              <a:spcBef>
                <a:spcPts val="0"/>
              </a:spcBef>
            </a:pPr>
            <a:r>
              <a:rPr lang="en"/>
              <a:t>LakeShore Learning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Materials: LakeShore Learning</a:t>
            </a: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pic>
        <p:nvPicPr>
          <p:cNvPr id="73" name="Shape 73"/>
          <p:cNvPicPr preferRelativeResize="0"/>
          <p:nvPr/>
        </p:nvPicPr>
        <p:blipFill rotWithShape="1">
          <a:blip r:embed="rId3">
            <a:alphaModFix/>
          </a:blip>
          <a:srcRect l="12000" t="23964" r="26487" b="20611"/>
          <a:stretch/>
        </p:blipFill>
        <p:spPr>
          <a:xfrm>
            <a:off x="944025" y="1097750"/>
            <a:ext cx="7255949" cy="367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Materials: LakeShore Learning</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0" name="Shape 80"/>
          <p:cNvPicPr preferRelativeResize="0"/>
          <p:nvPr/>
        </p:nvPicPr>
        <p:blipFill rotWithShape="1">
          <a:blip r:embed="rId3">
            <a:alphaModFix/>
          </a:blip>
          <a:srcRect l="13218" t="34527" r="26616" b="20845"/>
          <a:stretch/>
        </p:blipFill>
        <p:spPr>
          <a:xfrm>
            <a:off x="370025" y="1152475"/>
            <a:ext cx="8192004" cy="3416400"/>
          </a:xfrm>
          <a:prstGeom prst="rect">
            <a:avLst/>
          </a:prstGeom>
          <a:noFill/>
          <a:ln>
            <a:noFill/>
          </a:ln>
        </p:spPr>
      </p:pic>
      <p:pic>
        <p:nvPicPr>
          <p:cNvPr id="81" name="Shape 81"/>
          <p:cNvPicPr preferRelativeResize="0"/>
          <p:nvPr/>
        </p:nvPicPr>
        <p:blipFill rotWithShape="1">
          <a:blip r:embed="rId4">
            <a:alphaModFix/>
          </a:blip>
          <a:srcRect l="13217" t="39325" r="26483" b="16289"/>
          <a:stretch/>
        </p:blipFill>
        <p:spPr>
          <a:xfrm>
            <a:off x="311700" y="1152475"/>
            <a:ext cx="8520599" cy="35263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Materials: LakeShore Learning</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8" name="Shape 88"/>
          <p:cNvPicPr preferRelativeResize="0"/>
          <p:nvPr/>
        </p:nvPicPr>
        <p:blipFill rotWithShape="1">
          <a:blip r:embed="rId3">
            <a:alphaModFix/>
          </a:blip>
          <a:srcRect l="13360" t="33547" r="27419" b="26845"/>
          <a:stretch/>
        </p:blipFill>
        <p:spPr>
          <a:xfrm>
            <a:off x="311700" y="1152475"/>
            <a:ext cx="8612599" cy="323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Materials: Jenga </a:t>
            </a:r>
          </a:p>
        </p:txBody>
      </p:sp>
      <p:sp>
        <p:nvSpPr>
          <p:cNvPr id="94" name="Shape 9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Target: $8.79</a:t>
            </a:r>
          </a:p>
        </p:txBody>
      </p:sp>
      <p:pic>
        <p:nvPicPr>
          <p:cNvPr id="95" name="Shape 95"/>
          <p:cNvPicPr preferRelativeResize="0"/>
          <p:nvPr/>
        </p:nvPicPr>
        <p:blipFill>
          <a:blip r:embed="rId3">
            <a:alphaModFix/>
          </a:blip>
          <a:stretch>
            <a:fillRect/>
          </a:stretch>
        </p:blipFill>
        <p:spPr>
          <a:xfrm>
            <a:off x="4750850" y="1152475"/>
            <a:ext cx="3762026" cy="3762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62350" y="237325"/>
            <a:ext cx="8520600" cy="626100"/>
          </a:xfrm>
          <a:prstGeom prst="rect">
            <a:avLst/>
          </a:prstGeom>
        </p:spPr>
        <p:txBody>
          <a:bodyPr lIns="91425" tIns="91425" rIns="91425" bIns="91425" anchor="t" anchorCtr="0">
            <a:noAutofit/>
          </a:bodyPr>
          <a:lstStyle/>
          <a:p>
            <a:pPr lvl="0">
              <a:spcBef>
                <a:spcPts val="0"/>
              </a:spcBef>
              <a:buNone/>
            </a:pPr>
            <a:r>
              <a:rPr lang="en"/>
              <a:t>Language Arts Standards</a:t>
            </a:r>
          </a:p>
        </p:txBody>
      </p:sp>
      <p:sp>
        <p:nvSpPr>
          <p:cNvPr id="101" name="Shape 101"/>
          <p:cNvSpPr txBox="1">
            <a:spLocks noGrp="1"/>
          </p:cNvSpPr>
          <p:nvPr>
            <p:ph type="body" idx="1"/>
          </p:nvPr>
        </p:nvSpPr>
        <p:spPr>
          <a:xfrm>
            <a:off x="262350" y="863425"/>
            <a:ext cx="8520600" cy="4230600"/>
          </a:xfrm>
          <a:prstGeom prst="rect">
            <a:avLst/>
          </a:prstGeom>
        </p:spPr>
        <p:txBody>
          <a:bodyPr lIns="91425" tIns="91425" rIns="91425" bIns="91425" anchor="t" anchorCtr="0">
            <a:noAutofit/>
          </a:bodyPr>
          <a:lstStyle/>
          <a:p>
            <a:pPr lvl="0" rtl="0">
              <a:spcBef>
                <a:spcPts val="0"/>
              </a:spcBef>
              <a:spcAft>
                <a:spcPts val="0"/>
              </a:spcAft>
              <a:buNone/>
            </a:pPr>
            <a:endParaRPr/>
          </a:p>
          <a:p>
            <a:pPr lvl="0" rtl="0">
              <a:spcBef>
                <a:spcPts val="0"/>
              </a:spcBef>
              <a:spcAft>
                <a:spcPts val="0"/>
              </a:spcAft>
              <a:buNone/>
            </a:pPr>
            <a:r>
              <a:rPr lang="en"/>
              <a:t>Language Standards:</a:t>
            </a:r>
          </a:p>
          <a:p>
            <a:pPr lvl="0" rtl="0">
              <a:spcBef>
                <a:spcPts val="0"/>
              </a:spcBef>
              <a:buNone/>
            </a:pPr>
            <a:r>
              <a:rPr lang="en"/>
              <a:t>Conventions of Standard English</a:t>
            </a:r>
          </a:p>
          <a:p>
            <a:pPr marL="457200" lvl="0" indent="-228600" rtl="0">
              <a:spcBef>
                <a:spcPts val="0"/>
              </a:spcBef>
            </a:pPr>
            <a:r>
              <a:rPr lang="en"/>
              <a:t>K.L.1e</a:t>
            </a:r>
          </a:p>
          <a:p>
            <a:pPr marL="914400" lvl="1" indent="-228600" rtl="0">
              <a:spcBef>
                <a:spcPts val="0"/>
              </a:spcBef>
            </a:pPr>
            <a:r>
              <a:rPr lang="en"/>
              <a:t>Demonstrate command of the conventions of standard English grammar and usage when writing or speaking. Use the most frequently occurring prepositions (e.g., to, from, in, out, on, off, for, of, by, with). </a:t>
            </a:r>
          </a:p>
          <a:p>
            <a:pPr marL="457200" lvl="0" indent="-228600" rtl="0">
              <a:spcBef>
                <a:spcPts val="0"/>
              </a:spcBef>
            </a:pPr>
            <a:r>
              <a:rPr lang="en"/>
              <a:t>K.L.1b</a:t>
            </a:r>
          </a:p>
          <a:p>
            <a:pPr marL="914400" lvl="1" indent="-228600" rtl="0">
              <a:spcBef>
                <a:spcPts val="0"/>
              </a:spcBef>
            </a:pPr>
            <a:r>
              <a:rPr lang="en"/>
              <a:t>Demonstrate command of the conventions of standard English grammar and usage when writing or speaking. Use frequently occurring nouns and verbs.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Language Arts Standard </a:t>
            </a:r>
          </a:p>
        </p:txBody>
      </p:sp>
      <p:sp>
        <p:nvSpPr>
          <p:cNvPr id="107" name="Shape 107"/>
          <p:cNvSpPr txBox="1">
            <a:spLocks noGrp="1"/>
          </p:cNvSpPr>
          <p:nvPr>
            <p:ph type="body" idx="1"/>
          </p:nvPr>
        </p:nvSpPr>
        <p:spPr>
          <a:xfrm>
            <a:off x="311700" y="1152475"/>
            <a:ext cx="8520600" cy="4077300"/>
          </a:xfrm>
          <a:prstGeom prst="rect">
            <a:avLst/>
          </a:prstGeom>
        </p:spPr>
        <p:txBody>
          <a:bodyPr lIns="91425" tIns="91425" rIns="91425" bIns="91425" anchor="t" anchorCtr="0">
            <a:noAutofit/>
          </a:bodyPr>
          <a:lstStyle/>
          <a:p>
            <a:pPr lvl="0">
              <a:spcBef>
                <a:spcPts val="0"/>
              </a:spcBef>
              <a:spcAft>
                <a:spcPts val="0"/>
              </a:spcAft>
              <a:buNone/>
            </a:pPr>
            <a:r>
              <a:rPr lang="en"/>
              <a:t>Reading Standards: Foundational Skills:</a:t>
            </a:r>
          </a:p>
          <a:p>
            <a:pPr lvl="0">
              <a:spcBef>
                <a:spcPts val="0"/>
              </a:spcBef>
              <a:buNone/>
            </a:pPr>
            <a:r>
              <a:rPr lang="en"/>
              <a:t>Phonics and Word Recognition</a:t>
            </a:r>
          </a:p>
          <a:p>
            <a:pPr marL="457200" lvl="0" indent="-228600" rtl="0">
              <a:spcBef>
                <a:spcPts val="0"/>
              </a:spcBef>
            </a:pPr>
            <a:r>
              <a:rPr lang="en"/>
              <a:t>K.RF.2</a:t>
            </a:r>
          </a:p>
          <a:p>
            <a:pPr marL="914400" lvl="1" indent="-228600" rtl="0">
              <a:spcBef>
                <a:spcPts val="0"/>
              </a:spcBef>
            </a:pPr>
            <a:r>
              <a:rPr lang="en" sz="1400"/>
              <a:t>Demonstrate understanding of spoken words, syllables, and sounds (phonemes).</a:t>
            </a:r>
          </a:p>
          <a:p>
            <a:pPr marL="457200" lvl="0" indent="-228600">
              <a:spcBef>
                <a:spcPts val="0"/>
              </a:spcBef>
            </a:pPr>
            <a:r>
              <a:rPr lang="en"/>
              <a:t>K.RF.3a</a:t>
            </a:r>
          </a:p>
          <a:p>
            <a:pPr marL="914400" lvl="1" indent="-228600">
              <a:spcBef>
                <a:spcPts val="0"/>
              </a:spcBef>
            </a:pPr>
            <a:r>
              <a:rPr lang="en"/>
              <a:t>Know and apply grade-level phonics and word analysis skills in decoding words. Demonstrate basic knowledge of one-to-one letter-sound correspondences by producing the primary or many of the most frequent sounds for each consonant. </a:t>
            </a:r>
          </a:p>
          <a:p>
            <a:pPr marL="457200" lvl="0" indent="-228600">
              <a:spcBef>
                <a:spcPts val="0"/>
              </a:spcBef>
            </a:pPr>
            <a:r>
              <a:rPr lang="en"/>
              <a:t>K.RF.3c</a:t>
            </a:r>
          </a:p>
          <a:p>
            <a:pPr marL="914400" lvl="1" indent="-228600" rtl="0">
              <a:spcBef>
                <a:spcPts val="0"/>
              </a:spcBef>
            </a:pPr>
            <a:r>
              <a:rPr lang="en"/>
              <a:t>Know and apply grade-level phonics and word analysis skills in decoding words. Read common high-frequency words by sight. (e.g., the, of, to, you, she, my, is, are, do, does).</a:t>
            </a:r>
          </a:p>
          <a:p>
            <a:pPr lvl="0">
              <a:spcBef>
                <a:spcPts val="0"/>
              </a:spcBef>
              <a:buNone/>
            </a:pPr>
            <a:endParaRPr/>
          </a:p>
          <a:p>
            <a:pPr lvl="0">
              <a:spcBef>
                <a:spcPts val="0"/>
              </a:spcBef>
              <a:buNone/>
            </a:pPr>
            <a:endParaRPr/>
          </a:p>
        </p:txBody>
      </p:sp>
      <p:pic>
        <p:nvPicPr>
          <p:cNvPr id="108" name="Shape 108"/>
          <p:cNvPicPr preferRelativeResize="0"/>
          <p:nvPr/>
        </p:nvPicPr>
        <p:blipFill>
          <a:blip r:embed="rId3">
            <a:alphaModFix/>
          </a:blip>
          <a:stretch>
            <a:fillRect/>
          </a:stretch>
        </p:blipFill>
        <p:spPr>
          <a:xfrm>
            <a:off x="5851250" y="0"/>
            <a:ext cx="2430300" cy="243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Lessons and Objectives</a:t>
            </a:r>
          </a:p>
        </p:txBody>
      </p:sp>
      <p:sp>
        <p:nvSpPr>
          <p:cNvPr id="114" name="Shape 114"/>
          <p:cNvSpPr txBox="1">
            <a:spLocks noGrp="1"/>
          </p:cNvSpPr>
          <p:nvPr>
            <p:ph type="body" idx="1"/>
          </p:nvPr>
        </p:nvSpPr>
        <p:spPr>
          <a:xfrm>
            <a:off x="311700" y="1152475"/>
            <a:ext cx="8520600" cy="3416400"/>
          </a:xfrm>
          <a:prstGeom prst="rect">
            <a:avLst/>
          </a:prstGeom>
          <a:ln>
            <a:noFill/>
          </a:ln>
        </p:spPr>
        <p:txBody>
          <a:bodyPr lIns="91425" tIns="91425" rIns="91425" bIns="91425" anchor="t" anchorCtr="0">
            <a:noAutofit/>
          </a:bodyPr>
          <a:lstStyle/>
          <a:p>
            <a:pPr lvl="0" rtl="0">
              <a:spcBef>
                <a:spcPts val="0"/>
              </a:spcBef>
              <a:buNone/>
            </a:pPr>
            <a:r>
              <a:rPr lang="en"/>
              <a:t>Lesson 1</a:t>
            </a:r>
          </a:p>
          <a:p>
            <a:pPr lvl="0" rtl="0">
              <a:spcBef>
                <a:spcPts val="0"/>
              </a:spcBef>
              <a:buNone/>
            </a:pPr>
            <a:r>
              <a:rPr lang="en"/>
              <a:t>Standard: </a:t>
            </a:r>
            <a:r>
              <a:rPr lang="en">
                <a:solidFill>
                  <a:srgbClr val="666666"/>
                </a:solidFill>
              </a:rPr>
              <a:t>K.RF.3c.</a:t>
            </a:r>
          </a:p>
          <a:p>
            <a:pPr lvl="0">
              <a:spcBef>
                <a:spcPts val="0"/>
              </a:spcBef>
              <a:buNone/>
            </a:pPr>
            <a:r>
              <a:rPr lang="en"/>
              <a:t>Objective: </a:t>
            </a:r>
            <a:r>
              <a:rPr lang="en" sz="1400">
                <a:solidFill>
                  <a:srgbClr val="666666"/>
                </a:solidFill>
              </a:rPr>
              <a:t>The student will apply his/her knowledge of sight words to read common high-frequency words by sight with 90% accuracy. </a:t>
            </a:r>
          </a:p>
          <a:p>
            <a:pPr lvl="0" rtl="0">
              <a:spcBef>
                <a:spcPts val="0"/>
              </a:spcBef>
              <a:spcAft>
                <a:spcPts val="0"/>
              </a:spcAft>
              <a:buNone/>
            </a:pPr>
            <a:r>
              <a:rPr lang="en" sz="1400">
                <a:solidFill>
                  <a:srgbClr val="666666"/>
                </a:solidFill>
              </a:rPr>
              <a:t>Used during Daily 5</a:t>
            </a:r>
          </a:p>
          <a:p>
            <a:pPr lvl="0" rtl="0">
              <a:spcBef>
                <a:spcPts val="0"/>
              </a:spcBef>
              <a:spcAft>
                <a:spcPts val="0"/>
              </a:spcAft>
              <a:buNone/>
            </a:pPr>
            <a:r>
              <a:rPr lang="en" sz="1400">
                <a:solidFill>
                  <a:srgbClr val="666666"/>
                </a:solidFill>
              </a:rPr>
              <a:t>Rules of the game:</a:t>
            </a:r>
          </a:p>
          <a:p>
            <a:pPr marL="914400" lvl="0" indent="-317500" rtl="0">
              <a:spcBef>
                <a:spcPts val="0"/>
              </a:spcBef>
              <a:spcAft>
                <a:spcPts val="0"/>
              </a:spcAft>
              <a:buClr>
                <a:srgbClr val="666666"/>
              </a:buClr>
              <a:buSzPct val="100000"/>
              <a:buAutoNum type="alphaLcPeriod"/>
            </a:pPr>
            <a:r>
              <a:rPr lang="en" sz="1400">
                <a:solidFill>
                  <a:srgbClr val="666666"/>
                </a:solidFill>
              </a:rPr>
              <a:t>Use a sand timer - you will have 30 seconds to pick up and read as many sight words as possible.</a:t>
            </a:r>
          </a:p>
          <a:p>
            <a:pPr marL="914400" lvl="0" indent="-317500" rtl="0">
              <a:spcBef>
                <a:spcPts val="0"/>
              </a:spcBef>
              <a:spcAft>
                <a:spcPts val="0"/>
              </a:spcAft>
              <a:buClr>
                <a:srgbClr val="666666"/>
              </a:buClr>
              <a:buSzPct val="100000"/>
              <a:buAutoNum type="alphaLcPeriod"/>
            </a:pPr>
            <a:r>
              <a:rPr lang="en" sz="1400">
                <a:solidFill>
                  <a:srgbClr val="666666"/>
                </a:solidFill>
              </a:rPr>
              <a:t>After the 30 seconds write down the sight words you know and had trouble with</a:t>
            </a:r>
          </a:p>
          <a:p>
            <a:pPr marL="914400" lvl="0" indent="-317500" rtl="0">
              <a:spcBef>
                <a:spcPts val="0"/>
              </a:spcBef>
              <a:spcAft>
                <a:spcPts val="0"/>
              </a:spcAft>
              <a:buClr>
                <a:srgbClr val="666666"/>
              </a:buClr>
              <a:buSzPct val="100000"/>
              <a:buAutoNum type="alphaLcPeriod"/>
            </a:pPr>
            <a:r>
              <a:rPr lang="en" sz="1400">
                <a:solidFill>
                  <a:srgbClr val="666666"/>
                </a:solidFill>
              </a:rPr>
              <a:t>Count the words you got right and the ones you had trouble with</a:t>
            </a:r>
          </a:p>
          <a:p>
            <a:pPr marL="914400" lvl="0" indent="-317500" rtl="0">
              <a:spcBef>
                <a:spcPts val="0"/>
              </a:spcBef>
              <a:spcAft>
                <a:spcPts val="0"/>
              </a:spcAft>
              <a:buClr>
                <a:srgbClr val="666666"/>
              </a:buClr>
              <a:buSzPct val="100000"/>
              <a:buAutoNum type="alphaLcPeriod"/>
            </a:pPr>
            <a:r>
              <a:rPr lang="en" sz="1400">
                <a:solidFill>
                  <a:srgbClr val="666666"/>
                </a:solidFill>
              </a:rPr>
              <a:t>The next time you play see if you know more words!</a:t>
            </a:r>
          </a:p>
          <a:p>
            <a:pPr lvl="0" rtl="0">
              <a:spcBef>
                <a:spcPts val="0"/>
              </a:spcBef>
              <a:buNone/>
            </a:pPr>
            <a:endParaRPr sz="1400">
              <a:solidFill>
                <a:srgbClr val="000000"/>
              </a:solidFill>
            </a:endParaRPr>
          </a:p>
        </p:txBody>
      </p:sp>
      <p:pic>
        <p:nvPicPr>
          <p:cNvPr id="115" name="Shape 115"/>
          <p:cNvPicPr preferRelativeResize="0"/>
          <p:nvPr/>
        </p:nvPicPr>
        <p:blipFill rotWithShape="1">
          <a:blip r:embed="rId3">
            <a:alphaModFix/>
          </a:blip>
          <a:srcRect l="12843" t="34208" r="55507" b="24272"/>
          <a:stretch/>
        </p:blipFill>
        <p:spPr>
          <a:xfrm>
            <a:off x="6500300" y="391350"/>
            <a:ext cx="2331999" cy="17247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On-screen Show (16:9)</PresentationFormat>
  <Paragraphs>85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Playfair Display</vt:lpstr>
      <vt:lpstr>Lato</vt:lpstr>
      <vt:lpstr>Calibri</vt:lpstr>
      <vt:lpstr>Arial</vt:lpstr>
      <vt:lpstr>coral</vt:lpstr>
      <vt:lpstr>Having Fun with Sight Words and More!  Kit</vt:lpstr>
      <vt:lpstr>Items included within the Kit  </vt:lpstr>
      <vt:lpstr>Materials: LakeShore Learning</vt:lpstr>
      <vt:lpstr>Materials: LakeShore Learning</vt:lpstr>
      <vt:lpstr>Materials: LakeShore Learning</vt:lpstr>
      <vt:lpstr>Materials: Jenga </vt:lpstr>
      <vt:lpstr>Language Arts Standards</vt:lpstr>
      <vt:lpstr>Language Arts Standard </vt:lpstr>
      <vt:lpstr>Lessons and Objectives</vt:lpstr>
      <vt:lpstr>Lessons and Objectives</vt:lpstr>
      <vt:lpstr>Lessons and Objectives</vt:lpstr>
      <vt:lpstr>Lessons and Objectives  </vt:lpstr>
      <vt:lpstr>Lessons and Objectives</vt:lpstr>
      <vt:lpstr>Phonics continued…. </vt:lpstr>
      <vt:lpstr>Lessons and Objectives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Fun with Sight Words and More!  Kit</dc:title>
  <dc:creator>Ashley Wanner</dc:creator>
  <cp:lastModifiedBy>Owner</cp:lastModifiedBy>
  <cp:revision>1</cp:revision>
  <dcterms:modified xsi:type="dcterms:W3CDTF">2017-10-12T02:09:28Z</dcterms:modified>
</cp:coreProperties>
</file>